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5" r:id="rId41"/>
    <p:sldId id="296" r:id="rId42"/>
    <p:sldId id="297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e6662335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热传递条件判断错误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af22c4f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功、热量、温度与内能的关系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410caa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气体内能的改变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96aa46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热力学第一定律的理解和应用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40f66d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焦耳的实验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ba7caa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题型5 能量守恒定律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6662335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热传递条件判断错误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d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24.pn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36.pn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9.jpeg"/><Relationship Id="rId1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abae654e9?vop=1&amp;vop=1&amp;pid=e410caa37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孔明灯是利用热空气上升的原理制成的,点燃后,灯内空气受热体积膨胀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,因而灯内空气的密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度变小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,孔明灯重力减小,而浮力不变,从而升空,A错误；点燃后,灯内气体的温度升高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,灯内空气受热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后体积膨胀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,灯内气体质量减少,减少量不能确定,因此内能的变化不能确定,B错误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；点燃后升空过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,由于灯内气体的温度升高,气体分子的平均动能增大,分子间的平均撞击力增大,C正确,D错误.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ed2263aa3?vop=1&amp;pid=996aa461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5.根据热力学定律，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ed2263aa3.bracket?vop=1&amp;pid=996aa4619&amp;color=0,0,0&amp;vpa=5&amp;vtp=1"/>
          <p:cNvSpPr/>
          <p:nvPr/>
        </p:nvSpPr>
        <p:spPr>
          <a:xfrm>
            <a:off x="5197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3_2#ed2263aa3.choices?vop=1&amp;pid=996aa4619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A.气体被缓慢压缩时，内能可能不变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.对能源的过度消耗使自然界的能量不断减少，形成“能源危机”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.一定质量的理想气体，在压强减小、体积增大时，一定从外界吸收热量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.一定质量的理想气体，在温度降低、体积增大时，一定从外界吸收热量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ed2263aa3?vop=1&amp;vop=1&amp;pid=996aa4619&amp;color=0,0,0&amp;vtp=1&amp;bt=1&amp;bbb=1&amp;hb=1"/>
              <p:cNvSpPr/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由热力学第一定律知,改变内能的方法有热传递和做功两种方式,气体被缓慢压缩时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,如果同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时对外放热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,气体内能可能不变,故A正确；能源有可利用能源和不可利用能源之分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,自然界的总能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量保持不变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,我们应该节约使用的是可利用能源,故B错误；由理想气体状态方程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,一定质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,在压强减小、体积增大时,气体温度的变化无法判断,则无法判断气体内能的变化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法确定气体与外界的热传递情况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,故C错误；一定质量的理想气体,温度降低，气体内能减小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,气体对外做功,根据热力学第一定律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可知,由于不知道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的大小关系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体吸放热情况未知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ed2263aa3?vop=1&amp;vop=1&amp;pid=996aa46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661" b="-14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04692c974?vop=1&amp;pid=996aa4619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[湖北武汉新高考协作体2025高二下联考]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如图所示，两个相通的绝热容器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间装有阀门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中充有一定质量的理想气体，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为真空.打开阀门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中的气体进入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中，最终达到平衡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04692c974?vop=1&amp;pid=996aa46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004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04692c974.bracket?vop=1&amp;pid=996aa4619&amp;color=0,0,0&amp;vpa=6&amp;vtp=1"/>
          <p:cNvSpPr/>
          <p:nvPr/>
        </p:nvSpPr>
        <p:spPr>
          <a:xfrm>
            <a:off x="922401" y="18673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16_2#04692c974?htil=3&amp;vop=1&amp;pid=996aa461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2601" y="2408877"/>
            <a:ext cx="2478024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6_3#04692c974.choices?htil=3&amp;vop=1&amp;pid=996aa4619&amp;color=0,0,0&amp;vtp=1&amp;bbb=1"/>
          <p:cNvSpPr/>
          <p:nvPr/>
        </p:nvSpPr>
        <p:spPr>
          <a:xfrm>
            <a:off x="722376" y="2334074"/>
            <a:ext cx="8138160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17703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A.系统内能不变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，温度不变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.系统内能不变，温度变小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17703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.系统内能变小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，温度不变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.系统内能变小，温度变小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04692c974?vop=1&amp;vop=1&amp;pid=996aa4619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打开阀门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中气体进入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中,由于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内为真空,气体体积增大时并没有对外做功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,又因为系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统没有热交换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,由热力学第一定律可知,系统内能不变,温度不变，故选A.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04692c974?vop=1&amp;vop=1&amp;pid=996aa46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4f71ba5a3?vop=1&amp;pid=996aa4619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[福建三明一中2024月考]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夏季温差较大，车胎经过正午阳光的曝晒易爆胎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.若车胎内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的气体可视为理想气体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，爆胎前车胎内气体体积及质量均不变，爆胎过程时间极短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，可看作绝热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4f71ba5a3.bracket?vop=1&amp;pid=996aa4619&amp;color=0,0,0&amp;vpa=7&amp;vtp=1&amp;bbb=1"/>
          <p:cNvSpPr/>
          <p:nvPr/>
        </p:nvSpPr>
        <p:spPr>
          <a:xfrm>
            <a:off x="3562414" y="1867350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p:sp>
        <p:nvSpPr>
          <p:cNvPr id="4" name="QC_5_BD.19_2#4f71ba5a3.choices?vop=1&amp;pid=996aa4619&amp;color=0,0,0&amp;vtp=1&amp;bbb=1"/>
          <p:cNvSpPr/>
          <p:nvPr/>
        </p:nvSpPr>
        <p:spPr>
          <a:xfrm>
            <a:off x="722376" y="23340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A.爆胎前随着气温的升高，车胎内气体压强增大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.爆胎前随着气温的升高，车胎内气体吸收热量，对外做功，内能不变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.爆胎过程中，车胎内气体对外做功，内能减小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.爆胎过程中，车胎内气体体积增大，压强减小，温度升高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1_1#4f71ba5a3?vop=1&amp;vop=1&amp;pid=996aa4619&amp;color=0,0,0&amp;vtp=1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爆胎前气体体积不变,对外做功为零,随着气温的升高,车胎内气体吸收热量,内能增大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可知，压强增大，故A正确,B错误；爆胎过程中,车胎内气体体积增大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,气体对外做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，绝热过程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，根据热力学第一定律可知，内能减小,则温度降低,根据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压强减小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1_1#4f71ba5a3?vop=1&amp;vop=1&amp;pid=996aa46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2663" b="-23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09595f8ec?vop=1&amp;pid=996aa4619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[重庆南开中学2025高二下期中]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如图为小开同学利用气缸设计的汽车加速度测量器示意图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口向后的气缸内壁光滑且水平固定在汽车上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，缸内用活塞密闭一定质量的理想气体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.通过活塞的移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动可判断汽车的运动状态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，当汽车匀速运动时活塞位于图示位置.若气缸和活塞均绝热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，在汽车匀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减速前进且活塞再次稳定时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缸内气体(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09595f8ec.bracket?vop=1&amp;pid=996aa4619&amp;color=0,0,0&amp;vpa=8&amp;vtp=1"/>
          <p:cNvSpPr/>
          <p:nvPr/>
        </p:nvSpPr>
        <p:spPr>
          <a:xfrm>
            <a:off x="5227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22_2#09595f8ec?vop=1&amp;pid=996aa461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1144" y="2866077"/>
            <a:ext cx="302666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22_3#09595f8ec.choices?vop=1&amp;pid=996aa4619&amp;color=0,0,0&amp;vtp=1&amp;bbb=1"/>
          <p:cNvSpPr/>
          <p:nvPr/>
        </p:nvSpPr>
        <p:spPr>
          <a:xfrm>
            <a:off x="722376" y="442817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.体积变大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.压强不变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C.分子的平均动能变小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.单位时间内分子撞击活塞的次数增多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09595f8ec?vop=1&amp;vop=1&amp;pid=996aa4619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在汽车匀减速前进时,加速度向左,活塞所受合外力向左,则活塞相对气缸向右运动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,缸内气体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体积减小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,压强变大,外界对气体做正功,因活塞和缸体绝热,可知气体内能增加,温度升高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,则气体分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子的平均动能增加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,分子数密度增加,可知单位时间内分子撞击活塞的次数增多，故A、B、C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f593e1788?vop=1&amp;pid=996aa4619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[河北多校2025高二下联考]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如图甲所示，在绝热封闭的气缸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中用锁定的绝热活塞将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一定质量的气体密封在气缸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的下部，其上部为真空；图乙中绝热气缸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也用锁定的绝热活塞将一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定质量的气体密封在气缸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的下部，气缸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的上部开口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.已知两气缸中密封的气体均可视为理想气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，不计两活塞质量，外界大气压恒定.现解除两活塞的锁定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，在两活塞在气缸中向上运动的过程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5_1#f593e1788?vop=1&amp;pid=996aa46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68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6_1#f593e1788.bracket?vop=1&amp;pid=996aa4619&amp;color=0,0,0&amp;vpa=9&amp;vtp=1&amp;bbb=1"/>
          <p:cNvSpPr/>
          <p:nvPr/>
        </p:nvSpPr>
        <p:spPr>
          <a:xfrm>
            <a:off x="1722501" y="2781750"/>
            <a:ext cx="5476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</a:t>
            </a:r>
            <a:endParaRPr lang="en-US" altLang="zh-CN" sz="2000" dirty="0"/>
          </a:p>
        </p:txBody>
      </p:sp>
      <p:pic>
        <p:nvPicPr>
          <p:cNvPr id="4" name="QC_5_BD.25_3#f593e1788?iti=1&amp;htil=1&amp;vop=1&amp;pid=996aa461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6664" y="3323277"/>
            <a:ext cx="758952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25_4#f593e1788?iti=2&amp;htil=1&amp;vop=1&amp;pid=996aa461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5048" y="3359853"/>
            <a:ext cx="804672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25_5#f593e1788?iti=1&amp;htil=1&amp;vop=1&amp;pid=996aa4619&amp;color=0,0,0&amp;vtp=1"/>
          <p:cNvSpPr/>
          <p:nvPr/>
        </p:nvSpPr>
        <p:spPr>
          <a:xfrm>
            <a:off x="3250565" y="455670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25_6#f593e1788?iti=2&amp;htil=1&amp;vop=1&amp;pid=996aa4619&amp;color=0,0,0&amp;vtp=1"/>
          <p:cNvSpPr/>
          <p:nvPr/>
        </p:nvSpPr>
        <p:spPr>
          <a:xfrm>
            <a:off x="8631809" y="455670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25_7#f593e1788.choices?vop=1&amp;pid=996aa4619&amp;color=0,0,0&amp;vtp=1&amp;bbb=1"/>
              <p:cNvSpPr/>
              <p:nvPr/>
            </p:nvSpPr>
            <p:spPr>
              <a:xfrm>
                <a:off x="722376" y="497427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中密封的气体内能不变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中密封的气体压强减小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中密封的气体对外做功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，内能减少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中密封的气体分子的平均动能增大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25_7#f593e1788.choices?vop=1&amp;pid=996aa46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974277"/>
                <a:ext cx="10753344" cy="843153"/>
              </a:xfrm>
              <a:prstGeom prst="rect">
                <a:avLst/>
              </a:prstGeom>
              <a:blipFill rotWithShape="1">
                <a:blip r:embed="rId4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f343e284.fixed?pid=16060dbe6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0f343e284.fixed?pid=16060dbe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第1~2节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热力学第一定律/能量的转化与守恒</a:t>
            </a:r>
            <a:endParaRPr lang="en-US" altLang="zh-CN" sz="4400" dirty="0"/>
          </a:p>
        </p:txBody>
      </p:sp>
      <p:pic>
        <p:nvPicPr>
          <p:cNvPr id="4" name="C_3#0f343e284.fixed?pid=16060dbe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f343e284.fixed?pid=16060dbe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7_1#f593e1788?vop=1&amp;vop=1&amp;pid=996aa4619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上部为真空，气缸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绝热且不计活塞质量,故活塞上升过程中,气缸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中封闭的气体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既不吸热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、放热也不对外做功,因此内能不变,A正确,C错误；气缸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中活塞向上运动的过程中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封的气体体积增大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,对外做功,故内能减小,温度降低,分子的平均动能减小,D错误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；根据理想气体状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可知,由于气缸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中密封的气体体积增大,则分子数密度减小，温度降低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,气体分子平均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动能减小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中密封的气体压强减小,B正确.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7_1#f593e1788?vop=1&amp;vop=1&amp;pid=996aa46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455" b="-1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8_1#e91d87a93?vop=1&amp;pid=f40f66dac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[贵州毕节2024高二下检测]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如图所示是焦耳研究热与功之间关系的两个典型实验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，根据焦耳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的这两个实验中可得出的结论是(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9_1#e91d87a93.bracket?vop=1&amp;pid=f40f66dac&amp;color=0,0,0&amp;vpa=10&amp;vtp=1"/>
          <p:cNvSpPr/>
          <p:nvPr/>
        </p:nvSpPr>
        <p:spPr>
          <a:xfrm>
            <a:off x="4478401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28_3#e91d87a93?htil=1&amp;vop=1&amp;pid=f40f66da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4560" y="1951677"/>
            <a:ext cx="2423160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28_4#e91d87a93?htil=1&amp;vop=1&amp;pid=f40f66da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4968" y="2015685"/>
            <a:ext cx="2084832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28_5#e91d87a93.choices?vop=1&amp;pid=f40f66dac&amp;color=0,0,0&amp;vtp=1&amp;bbb=1"/>
          <p:cNvSpPr/>
          <p:nvPr/>
        </p:nvSpPr>
        <p:spPr>
          <a:xfrm>
            <a:off x="722376" y="381857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A.系统状态的改变只能通过传热来实现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.机械能守恒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.在各种不同的绝热过程中，系统状态的改变与做功方式无关，仅与做功数量有关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.在各种不同的绝热过程中，系统状态的改变不仅与做功方式有关，还与做功数量有关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1#e91d87a93?vop=1&amp;vop=1&amp;pid=f40f66dac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焦耳通过多次实验,最后得到的结论是:在各种不同的绝热过程中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,系统状态的改变与做功方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式无关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,仅与做功数量有关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0_1#e91d87a93?vop=1&amp;vop=1&amp;pid=f40f66da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3d6b1d375?vop=1&amp;pid=0ba7caa5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3_1#3d6b1d375.bracket?vop=1&amp;pid=0ba7caa54&amp;color=0,0,0&amp;vpa=11&amp;vtp=1&amp;bbb=1"/>
          <p:cNvSpPr/>
          <p:nvPr/>
        </p:nvSpPr>
        <p:spPr>
          <a:xfrm>
            <a:off x="4368864" y="969265"/>
            <a:ext cx="5476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</a:t>
            </a:r>
            <a:endParaRPr lang="en-US" altLang="zh-CN" sz="2000" dirty="0"/>
          </a:p>
        </p:txBody>
      </p:sp>
      <p:sp>
        <p:nvSpPr>
          <p:cNvPr id="4" name="QC_5_BD.32_2#3d6b1d375.choices?vop=1&amp;pid=0ba7caa54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A.某种形式的能量减少，一定存在其他形式的能量增加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.某个物体的能量减少，必然有其他物体的能量增加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.不需要任何外界的动力而持续对外做功的机器——永动机是可能制成的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.石子从空中落下，最后静止在地面上，说明能量消失了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4_1#3d6b1d375?vop=1&amp;vop=1&amp;pid=0ba7caa54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根据能量守恒定律可知,能量不会凭空消失,只能从一种形式转化为另一种形式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,或从一个物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体转移到另一个物体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,故某种形式的能量减少,必然有其他形式的能量增加,某个物体的能量减少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然有其他物体的能量增加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,A、B正确；第一类永动机违反了能量守恒定律,是不可能制成的,C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石子从空中落下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,最后静止在地面上,石子的机械能转化为其他形式的能,能量并没有消失,D错误.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5_1#2351ba790?vop=1&amp;pid=e6662335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12.两个物体之间发生了热传递,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6_1#2351ba790.bracket?vop=1&amp;pid=e6662335f&amp;color=0,0,0&amp;vpa=12&amp;vtp=1"/>
          <p:cNvSpPr/>
          <p:nvPr/>
        </p:nvSpPr>
        <p:spPr>
          <a:xfrm>
            <a:off x="4633976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35_2#2351ba790.choices?vop=1&amp;pid=e6662335f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A.内能大的物体向内能小的物体传递热量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.比热容大的物体向比热容小的物体传递热量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.含热量多的物体向含热量少的物体传递热量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.热量总是自发地从高温物体传递到低温物体，当温度相等时传热停止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7_1#2351ba790?vop=1&amp;vop=1&amp;pid=e6662335f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两个物体之间发生热传递的条件是存在温度差,与内能、比热容、热量等无关,故A、B、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.热量总是自发地从高温物体传递给低温物体,当温度相等时传热停止,故D正确.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38_1#2351ba790?vop=1&amp;vop=1&amp;pid=e6662335f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【易错分析】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只要两个相互接触的物体间有温度差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,热传递就会进行,与原来物体内能大小无关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.热传递过程热量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可以由内能大的物体传到内能小的物体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,也可以由内能小的物体传到内能大的物体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,直到二者温度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,达到热平衡,热传递结束.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8ef729e0.fixed?pid=16060dbe6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d8ef729e0.fixed?pid=16060dbe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第1~2节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热力学第一定律/能量的转化与守恒</a:t>
            </a:r>
            <a:endParaRPr lang="en-US" altLang="zh-CN" sz="4400" dirty="0"/>
          </a:p>
        </p:txBody>
      </p:sp>
      <p:pic>
        <p:nvPicPr>
          <p:cNvPr id="4" name="C_3#d8ef729e0.fixed?pid=16060dbe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8ef729e0.fixed?pid=16060dbe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39_1#89b716bd1?htil=6&amp;vop=1&amp;pid=d8ef729e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9128" y="1054295"/>
            <a:ext cx="4718304" cy="309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39_2#89b716bd1?htil=6&amp;vop=1&amp;pid=d8ef729e0&amp;color=0,0,0&amp;vtp=1&amp;bt=1&amp;bbb=1&amp;hb=1"/>
          <p:cNvSpPr/>
          <p:nvPr/>
        </p:nvSpPr>
        <p:spPr>
          <a:xfrm>
            <a:off x="722376" y="972000"/>
            <a:ext cx="5907024" cy="26719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1.如图所示，是中国传统玩具饮水鸟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.在鸟的面前放上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一杯水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，用手把鸟嘴浸到水里，小鸟“喝”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了一口后，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又直立起来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.之后，无需人的干预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，小鸟直立一会儿就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会自己俯下身去使鸟嘴浸入水中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“喝”水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，然后又会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直立起来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.就这样周而复始，小鸟不停地点头“喝”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40_1#89b716bd1.bracket?vop=1&amp;pid=d8ef729e0&amp;color=0,0,0&amp;vpa=13&amp;vtp=1"/>
          <p:cNvSpPr/>
          <p:nvPr/>
        </p:nvSpPr>
        <p:spPr>
          <a:xfrm>
            <a:off x="1176401" y="32389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4_BD.39_3#89b716bd1.choices?htil=6&amp;vop=1&amp;pid=d8ef729e0&amp;color=0,0,0&amp;vtp=1&amp;bbb=1"/>
          <p:cNvSpPr/>
          <p:nvPr/>
        </p:nvSpPr>
        <p:spPr>
          <a:xfrm>
            <a:off x="722376" y="3705674"/>
            <a:ext cx="590702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A.饮水鸟上下运动的能量来源于周围空气的内能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.水杯中的水干了之后，小鸟还能点头“喝”水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.这种玩具饮水鸟是一架永动机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.此现象违背了热力学第一定律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9c102fd5e?vop=1&amp;pid=1af22c4f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[江苏徐州二中2025高二下期中]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下列对于内能的实例的判断，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9c102fd5e.bracket?vop=1&amp;pid=1af22c4f4&amp;color=0,0,0&amp;vpa=1&amp;vtp=1"/>
          <p:cNvSpPr/>
          <p:nvPr/>
        </p:nvSpPr>
        <p:spPr>
          <a:xfrm>
            <a:off x="9134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9c102fd5e.choices?vop=1&amp;pid=1af22c4f4&amp;color=0,0,0&amp;vtp=1&amp;bbb=1"/>
              <p:cNvSpPr/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的冰块熔化成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的水，内能不变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.手机连续使用较长时间后发烫，内能增大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.被举高的杠铃由于高度增大，内能也增大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.自由下落的小球速度越来越大，内能随之增大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9c102fd5e.choices?vop=1&amp;pid=1af22c4f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1_1#89b716bd1?vop=1&amp;vop=1&amp;pid=d8ef729e0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玩具饮水鸟的内部结构如图所示,其原理是先在鸟嘴上滴一些水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,水分蒸发过程中吸热使得头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部气压小于肚子中的气压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,从而使肚子中的部分液体压入头部,使重心上移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,鸟的身体变得不稳定而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发生倾斜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,倾斜的过程中肚子中的玻璃管口脱离液面,从而使头部的液体又回流到肚子中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,使鸟的身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体再回到开始的竖直状态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,而刚才倾斜的过程中鸟嘴刚好又沾到了水,之后鸟回到竖直状态后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,鸟嘴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的水分蒸发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,重复前面的运动过程,即饮水鸟上下运动的能量来源于周围空气的内能,A正确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；根据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上述分析可知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,当水杯中的水干了之后,由于不能形成头部和肚子内空气的压强差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,小鸟不能再上下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,即小鸟不能点头“喝”水,B错误；这种玩具饮水鸟仍然遵循能量守恒定律,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不是一架永动机,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此现象没有违背热力学第一定律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,C、D错误.</a:t>
            </a:r>
            <a:endParaRPr lang="en-US" altLang="zh-CN" sz="2200" dirty="0"/>
          </a:p>
        </p:txBody>
      </p:sp>
      <p:pic>
        <p:nvPicPr>
          <p:cNvPr id="3" name="QC_4_AS.41_2#89b716bd1?vop=1&amp;vop=1&amp;pid=d8ef729e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6672" y="4722183"/>
            <a:ext cx="1444752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2_1#a0eac7ccc?htil=7&amp;vop=1&amp;pid=d8ef729e0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7424" y="1054295"/>
            <a:ext cx="2340864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42_2#a0eac7ccc?htil=7&amp;vop=1&amp;pid=d8ef729e0&amp;color=0,0,0&amp;vtp=1&amp;bt=1&amp;bbb=1&amp;hb=1&amp;hs=1"/>
          <p:cNvSpPr/>
          <p:nvPr/>
        </p:nvSpPr>
        <p:spPr>
          <a:xfrm>
            <a:off x="722376" y="972000"/>
            <a:ext cx="8275320" cy="17706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[湖南衡阳2024高二下期中]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，带有轻质活塞的气缸中密封着一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定质量的理想气体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，气缸和活塞均具有良好的绝热性能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.将一个热敏电阻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阻值随温度升高而减小）置于气缸中，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热敏电阻与气缸外的电阻表连接，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气缸固定不动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，缸内活塞可自由移动且不漏气，活塞下挂一沙桶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，沙桶装</a:t>
            </a:r>
            <a:endParaRPr lang="en-US" altLang="zh-CN" sz="2000" dirty="0"/>
          </a:p>
        </p:txBody>
      </p:sp>
      <p:sp>
        <p:nvSpPr>
          <p:cNvPr id="4" name="QC_4_AN.43_1#a0eac7ccc.bracket?vop=1&amp;pid=d8ef729e0&amp;color=0,0,0&amp;vpa=14&amp;vtp=1"/>
          <p:cNvSpPr/>
          <p:nvPr/>
        </p:nvSpPr>
        <p:spPr>
          <a:xfrm>
            <a:off x="10187843" y="2901002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4_BD.42_3#a0eac7ccc.choices?vop=1&amp;pid=d8ef729e0&amp;color=0,0,0&amp;vtp=1&amp;bbb=1"/>
          <p:cNvSpPr/>
          <p:nvPr/>
        </p:nvSpPr>
        <p:spPr>
          <a:xfrm>
            <a:off x="722376" y="3359599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A.外界对气体做功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，气体的内能增大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.气体对外界做功，气体的内能减小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.气体的压强增大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，体积减小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.电阻表的指针逐渐向右偏转</a:t>
            </a:r>
            <a:endParaRPr lang="en-US" altLang="zh-CN" sz="2000" dirty="0"/>
          </a:p>
        </p:txBody>
      </p:sp>
      <p:sp>
        <p:nvSpPr>
          <p:cNvPr id="6" name="QC_4_BD.42_2#a0eac7ccc?htil=7&amp;vop=1&amp;pid=d8ef729e0&amp;color=0,0,0&amp;vtp=1&amp;bt=1&amp;bbb=1&amp;hb=1&amp;hs=1"/>
          <p:cNvSpPr/>
          <p:nvPr/>
        </p:nvSpPr>
        <p:spPr>
          <a:xfrm>
            <a:off x="719993" y="2901002"/>
            <a:ext cx="1075201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满细沙时活塞恰好静止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.现将沙桶底部钻一小洞，细沙缓缓漏出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.下列说法不正确的是(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4_1#a0eac7ccc?vop=1&amp;vop=1&amp;pid=d8ef729e0&amp;color=0,0,0&amp;mp=1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【思路导引】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已知活塞受力平衡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,细沙缓慢漏出,根据力的平衡条件,可知封闭气体压强的变化；活塞上移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,根据做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功改变物体的内能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,得出内能的变化；根据内能和温度的变化,判断热敏电阻的阻值变化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,然后得出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指针的偏转方向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5_1#a0eac7ccc?vop=1&amp;vop=1&amp;pid=d8ef729e0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在细沙缓慢漏出的过程中,对活塞，有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逐渐减小，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则气体的压强增大，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活塞在大气压的作用下向上运动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,气体体积减小,外界对气体做功,又活塞和气缸绝热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，则气体的内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,温度升高,压强增大,故A、C正确,B错误；由于热敏电阻的阻值随温度的升高而减小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,电阻表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示数减小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,指针向右偏转,故D正确.本题选说法不正确的,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5_1#a0eac7ccc?vop=1&amp;vop=1&amp;pid=d8ef729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874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6_1#e49a0fa9e?vop=1&amp;pid=d8ef729e0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如图1所示，物理课堂上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，老师用力迅速将引火仪筒中的活塞下压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.此过程，活塞对气体的压力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随活塞移动距离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的关系如图2中实线所示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，实线和虚线与坐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标轴所围成图形的面积相等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，筒内气体向外放热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则筒内气体内能增加(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6_1#e49a0fa9e?vop=1&amp;pid=d8ef729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47_1#e49a0fa9e.bracket?vop=1&amp;pid=d8ef729e0&amp;color=0,0,0&amp;vpa=15&amp;vtp=1"/>
          <p:cNvSpPr/>
          <p:nvPr/>
        </p:nvSpPr>
        <p:spPr>
          <a:xfrm>
            <a:off x="9071039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4_BD.46_3#e49a0fa9e?iti=3&amp;htil=1&amp;vop=1&amp;pid=d8ef729e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7520" y="2655765"/>
            <a:ext cx="777240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46_4#e49a0fa9e?iti=4&amp;htil=1&amp;vop=1&amp;pid=d8ef729e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1544" y="2408877"/>
            <a:ext cx="2002536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46_5#e49a0fa9e?iti=3&amp;htil=1&amp;vop=1&amp;pid=d8ef729e0&amp;color=0,0,0&amp;vtp=1&amp;bbb=1"/>
          <p:cNvSpPr/>
          <p:nvPr/>
        </p:nvSpPr>
        <p:spPr>
          <a:xfrm>
            <a:off x="3175953" y="407206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4_BD.46_6#e49a0fa9e?iti=4&amp;htil=1&amp;vop=1&amp;pid=d8ef729e0&amp;color=0,0,0&amp;vtp=1&amp;bbb=1"/>
          <p:cNvSpPr/>
          <p:nvPr/>
        </p:nvSpPr>
        <p:spPr>
          <a:xfrm>
            <a:off x="8552624" y="407206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46_7#e49a0fa9e.choices?vop=1&amp;pid=d8ef729e0&amp;color=0,0,0&amp;vtp=1&amp;bbb=1"/>
              <p:cNvSpPr/>
              <p:nvPr/>
            </p:nvSpPr>
            <p:spPr>
              <a:xfrm>
                <a:off x="722376" y="4538286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1455" algn="l"/>
                    <a:tab pos="5477510" algn="l"/>
                    <a:tab pos="82162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4_BD.46_7#e49a0fa9e.choices?vop=1&amp;pid=d8ef729e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38286"/>
                <a:ext cx="10753344" cy="400050"/>
              </a:xfrm>
              <a:prstGeom prst="rect">
                <a:avLst/>
              </a:prstGeom>
              <a:blipFill rotWithShape="1">
                <a:blip r:embed="rId4"/>
                <a:stretch>
                  <a:fillRect l="-4" t="-144" b="-14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8_1#e49a0fa9e?vop=1&amp;vop=1&amp;pid=d8ef729e0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由题图2可知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图像与横轴围成图形的面积表示力做的功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,由题可知实线和虚线与坐标轴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所围成图形的面积相等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,虚线表示恒力做功,即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,位移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𝑙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,则活塞对气体做功为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𝐹𝑙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,气体向外放热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,可得筒内气体内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能增加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8_1#e49a0fa9e?vop=1&amp;vop=1&amp;pid=d8ef729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31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9_1#15ca34a8a?vop=1&amp;pid=d8ef729e0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[山东潍坊2025高二下期中]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如图所示，一个导热性能良好的容器固定于水平地面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器被隔板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两部分，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内有一定质量的理想气体，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内为真空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.现让活塞在右侧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容器口处保持不动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，抽开隔板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内的气体进入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并达到稳定状态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，然后再缓慢向左推动活塞将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气体压缩到原来体积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.外界温度恒定，关于上述过程，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9_1#15ca34a8a?vop=1&amp;pid=d8ef729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0_1#15ca34a8a.bracket?vop=1&amp;pid=d8ef729e0&amp;color=0,0,0&amp;vpa=16&amp;vtp=1&amp;bbb=1"/>
          <p:cNvSpPr/>
          <p:nvPr/>
        </p:nvSpPr>
        <p:spPr>
          <a:xfrm>
            <a:off x="8883714" y="23245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4_BD.49_2#15ca34a8a?htil=9&amp;vop=1&amp;pid=d8ef729e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1285" y="2866077"/>
            <a:ext cx="2048256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49_3#15ca34a8a.choices?htil=9&amp;vop=1&amp;pid=d8ef729e0&amp;color=0,0,0&amp;vtp=1&amp;bbb=1"/>
          <p:cNvSpPr/>
          <p:nvPr/>
        </p:nvSpPr>
        <p:spPr>
          <a:xfrm>
            <a:off x="722376" y="2791274"/>
            <a:ext cx="8577072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A.气体膨胀时与外界无热量交换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.气体膨胀时体积增大，气体对外界做功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.气体被活塞压缩到原来体积过程中与外界无热量交换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.气体被活塞压缩到原来体积后的压强与抽开隔板前的压强相等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1_1#15ca34a8a?vop=1&amp;vop=1&amp;pid=d8ef729e0&amp;color=0,0,0&amp;vtp=1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内为真空,气体自由膨胀,没有对外做功,所以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,又因为容器导热性能良好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,且外界温度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恒定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,气体与外界无温差,即气体膨胀时与外界无热量交换,故A正确,B错误；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气体被活塞压缩过程中,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外界对气体做功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,容器导热性能良好,外界温度恒定,气体温度不变,内能不变,则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,即气体向外界放热,故C错误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；根据理想气体状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,气体被压缩到原来体积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不变,则压强不变,与抽开隔板前压强相等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51_1#15ca34a8a?vop=1&amp;vop=1&amp;pid=d8ef729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3047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3_1#f4fce0b3a?vop=1&amp;pid=cafdd9d72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[浙江大学2023强基计划]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一定质量的理想气体经历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𝑎𝑐𝑏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过程时吸热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.则经历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𝑎𝑐𝑏𝑑𝑎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吸收的热量是多少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3_1#f4fce0b3a?vop=1&amp;pid=cafdd9d7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41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3_2#f4fce0b3a?vop=1&amp;pid=cafdd9d7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8344" y="1961203"/>
            <a:ext cx="2112264" cy="1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4_1#f4fce0b3a?vop=1&amp;vop=1&amp;pid=cafdd9d72&amp;color=0,0,0&amp;vtp=1&amp;bbb=1"/>
              <p:cNvSpPr/>
              <p:nvPr/>
            </p:nvSpPr>
            <p:spPr>
              <a:xfrm>
                <a:off x="722376" y="4018603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𝟕𝟎𝟎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5_AN.54_1#f4fce0b3a?vop=1&amp;vop=1&amp;pid=cafdd9d7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18603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81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55_1#f4fce0b3a?vop=1&amp;vop=1&amp;pid=cafdd9d72&amp;color=0,0,0&amp;vtp=1&amp;bt=1&amp;bbb=1"/>
              <p:cNvSpPr/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，结合理想气体状态方程可知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𝑎𝑐𝑏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过程初、末内能相同,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由热力学第一定律有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𝑎𝑐𝑏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过程外界对气体做功为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𝑏𝑑𝑎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过程内能变化也为零,有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𝑎𝑐𝑏𝑑𝑎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过程吸收的热量为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5_AS.55_1#f4fce0b3a?vop=1&amp;vop=1&amp;pid=cafdd9d7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1807" b="-1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9c102fd5e?vop=1&amp;vop=1&amp;pid=1af22c4f4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的冰块熔化成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的水,温度不变,但吸收热量,内能增大,故A错误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；手机连续使用较长时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间后发烫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,温度升高,内能增大,故B正确；内能与物体宏观的机械能无关,故C、D错误.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9c102fd5e?vop=1&amp;vop=1&amp;pid=1af22c4f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44336c99d?vop=1&amp;pid=1af22c4f4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2.如图为利用钨锅炼铁的场景.若铁的质量大于钨锅的质量，起始时铁的温度比钨锅的温度低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它们接触在一起时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，忽略它们和外界交换的能量，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44336c99d.bracket?vop=1&amp;pid=1af22c4f4&amp;color=0,0,0&amp;vpa=2&amp;vtp=1"/>
          <p:cNvSpPr/>
          <p:nvPr/>
        </p:nvSpPr>
        <p:spPr>
          <a:xfrm>
            <a:off x="8542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4_2#44336c99d?htil=1&amp;vop=1&amp;pid=1af22c4f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3147" y="1951677"/>
            <a:ext cx="1783080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4_3#44336c99d.choices?htil=1&amp;vop=1&amp;pid=1af22c4f4&amp;color=0,0,0&amp;vtp=1&amp;bbb=1&amp;hb=1"/>
          <p:cNvSpPr/>
          <p:nvPr/>
        </p:nvSpPr>
        <p:spPr>
          <a:xfrm>
            <a:off x="722376" y="1876874"/>
            <a:ext cx="8833104" cy="2265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A.热传递的过程中，铁从钨锅吸收热量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.达到热平衡时，钨锅的温度比铁的低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.达到热平衡时，钨锅内能的减少量小于铁内能的增加量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.达到热平衡时，由于铁的质量大于钨锅的质量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，钨锅内能的减少量大于铁内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能的增加量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44336c99d?vop=1&amp;vop=1&amp;pid=1af22c4f4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由于铁的温度比钨锅的温度低,故在热传递的过程中,铁从钨锅吸收热量,故A正确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；达到热平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衡时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,钨锅的温度和铁的温度相同,故B错误；达到热平衡时,根据能量守恒定律可知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,钨锅内能的减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少量等于铁内能的增加量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,故C、D错误.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f30dba357?vop=1&amp;pid=e410caa37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[广西河池2025高二下期末]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礼花喷射器原理如图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.通过扭动气阀可释放压缩气罐内气体产生冲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，将纸管里填充的礼花彩条喷向高处，营造气氛.在喷出礼花彩条的过程中，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罐内气体(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f30dba357.bracket?vop=1&amp;pid=e410caa37&amp;color=0,0,0&amp;vpa=3&amp;vtp=1"/>
          <p:cNvSpPr/>
          <p:nvPr/>
        </p:nvSpPr>
        <p:spPr>
          <a:xfrm>
            <a:off x="10636314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7_2#f30dba357?vop=1&amp;pid=e410caa3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53712" y="1951677"/>
            <a:ext cx="3072384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7_3#f30dba357.choices?vop=1&amp;pid=e410caa37&amp;color=0,0,0&amp;vtp=1&amp;bbb=1"/>
          <p:cNvSpPr/>
          <p:nvPr/>
        </p:nvSpPr>
        <p:spPr>
          <a:xfrm>
            <a:off x="722376" y="322167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.温度保持不变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.内能减少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C.分子热运动加剧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.通过热传递方式改变自身的内能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f30dba357?vop=1&amp;vop=1&amp;pid=e410caa37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高压气体膨胀对外做功,气体内能转化为礼花的机械能,气体内能减少,温度降低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,分子热运动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变慢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,故A、C错误,B正确；气体对外做功,内能减少,这是通过做功的方式改变自身的内能,故D错误.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abae654e9?vop=1&amp;pid=e410caa37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[福建福安一中2024高二下月考]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孔明灯俗称许愿灯、祈天灯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.在灯底部的支架上绑上一块沾有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煤油的粗布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，点燃后灯内的空气受热膨胀，放手后，整个灯冉冉升起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，当底部的煤油烧完后又会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自动下降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.关于孔明灯，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abae654e9.bracket?vop=1&amp;pid=e410caa37&amp;color=0,0,0&amp;vpa=4&amp;vtp=1"/>
          <p:cNvSpPr/>
          <p:nvPr/>
        </p:nvSpPr>
        <p:spPr>
          <a:xfrm>
            <a:off x="5556314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0_2#abae654e9?htil=2&amp;vop=1&amp;pid=e410caa3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95294" y="2408877"/>
            <a:ext cx="1188720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0_3#abae654e9.choices?htil=2&amp;vop=1&amp;pid=e410caa37&amp;color=0,0,0&amp;vtp=1&amp;bbb=1"/>
          <p:cNvSpPr/>
          <p:nvPr/>
        </p:nvSpPr>
        <p:spPr>
          <a:xfrm>
            <a:off x="722376" y="2334074"/>
            <a:ext cx="9436608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A.点燃后，孔明灯所受浮力增大从而升空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.点燃后，灯内气体的温度升高，内能增大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.点燃后升空过程中，灯内气体分子间的平均撞击力增大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.点燃后升空过程中，灯内气体分子间的平均撞击力减小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6283</Words>
  <Application>WPS 演示</Application>
  <PresentationFormat>宽屏</PresentationFormat>
  <Paragraphs>285</Paragraphs>
  <Slides>40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65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Times New Roman</vt:lpstr>
      <vt:lpstr>Times New Roman</vt:lpstr>
      <vt:lpstr>宋体</vt:lpstr>
      <vt:lpstr>黑体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2025-10-23T04:45:00Z</dcterms:created>
  <dcterms:modified xsi:type="dcterms:W3CDTF">2025-10-27T02:47:28Z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A237D76045964F14BD131B27DE30E951_12</vt:lpwstr>
  </property>
  <property fmtid="{D5CDD505-2E9C-101B-9397-08002B2CF9AE}" pid="3" name="KSOProductBuildVer">
    <vt:lpwstr>2052-12.1.0.23125</vt:lpwstr>
  </property>
</Properties>
</file>